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5"/>
    <p:restoredTop sz="94617"/>
  </p:normalViewPr>
  <p:slideViewPr>
    <p:cSldViewPr snapToGrid="0" snapToObjects="1">
      <p:cViewPr varScale="1">
        <p:scale>
          <a:sx n="78" d="100"/>
          <a:sy n="78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F802D-025C-2349-A429-9409680BD4AB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D439A-4D25-AD4F-9DA2-F62258E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Arrays are objects!</a:t>
            </a:r>
            <a:r>
              <a:rPr lang="en-US" baseline="0" dirty="0" smtClean="0"/>
              <a:t> (as are arrays within arrays)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3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96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63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69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41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4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2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6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[0,</a:t>
            </a:r>
            <a:r>
              <a:rPr lang="en-US" baseline="0" dirty="0" smtClean="0"/>
              <a:t> 1, 3]</a:t>
            </a:r>
          </a:p>
          <a:p>
            <a:r>
              <a:rPr lang="en-US" baseline="0" dirty="0" smtClean="0"/>
              <a:t>[3, 4, 5]</a:t>
            </a:r>
          </a:p>
          <a:p>
            <a:endParaRPr lang="en-US" baseline="0" dirty="0" smtClean="0"/>
          </a:p>
          <a:p>
            <a:r>
              <a:rPr lang="en-US" baseline="0" dirty="0" smtClean="0"/>
              <a:t>8 never returned!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[0,</a:t>
            </a:r>
            <a:r>
              <a:rPr lang="en-US" baseline="0" dirty="0" smtClean="0"/>
              <a:t> 1, 3]</a:t>
            </a:r>
          </a:p>
          <a:p>
            <a:r>
              <a:rPr lang="en-US" baseline="0" dirty="0" smtClean="0"/>
              <a:t>[3, 8, 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waitForClick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e.getX</a:t>
            </a:r>
            <a:r>
              <a:rPr lang="en-US" dirty="0" smtClean="0"/>
              <a:t>()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e.getY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e.getKeyCode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e.getKeyChar</a:t>
            </a:r>
            <a:r>
              <a:rPr lang="en-US" baseline="0" dirty="0" smtClean="0"/>
              <a:t>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5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39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2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2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F24B-8F50-1843-8046-3DE3E520683F}" type="datetimeFigureOut">
              <a:rPr lang="en-US" smtClean="0"/>
              <a:t>3/18/17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 smtClean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  <a:endParaRPr lang="en-US" sz="7000" dirty="0">
              <a:latin typeface="Harrington" charset="0"/>
              <a:ea typeface="Harrington" charset="0"/>
              <a:cs typeface="Harringto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1384995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Primitives, Objects and Traces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230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Three </a:t>
            </a:r>
            <a:r>
              <a:rPr lang="en-US" sz="3600" dirty="0" smtClean="0"/>
              <a:t>types of events: keyboard, mouse, interactors</a:t>
            </a:r>
          </a:p>
          <a:p>
            <a:r>
              <a:rPr lang="en-US" sz="3600" b="1" dirty="0" smtClean="0"/>
              <a:t>Two</a:t>
            </a:r>
            <a:r>
              <a:rPr lang="en-US" sz="3600" dirty="0" smtClean="0"/>
              <a:t> ways for Java to execute your code: from run() and from event handlers (</a:t>
            </a:r>
            <a:r>
              <a:rPr lang="en-US" sz="3600" dirty="0" err="1" smtClean="0"/>
              <a:t>mouseClicked</a:t>
            </a:r>
            <a:r>
              <a:rPr lang="en-US" sz="3600" dirty="0" smtClean="0"/>
              <a:t>, </a:t>
            </a:r>
            <a:r>
              <a:rPr lang="en-US" sz="3600" dirty="0" err="1" smtClean="0"/>
              <a:t>mouseMoved</a:t>
            </a:r>
            <a:r>
              <a:rPr lang="en-US" sz="3600" dirty="0" smtClean="0"/>
              <a:t>, </a:t>
            </a:r>
            <a:r>
              <a:rPr lang="en-US" sz="3600" dirty="0" err="1" smtClean="0"/>
              <a:t>actionPerformed</a:t>
            </a:r>
            <a:r>
              <a:rPr lang="en-US" sz="3600" dirty="0" smtClean="0"/>
              <a:t>, etc.)</a:t>
            </a:r>
          </a:p>
          <a:p>
            <a:r>
              <a:rPr lang="en-US" sz="3600" dirty="0" smtClean="0"/>
              <a:t>These programs are </a:t>
            </a:r>
            <a:r>
              <a:rPr lang="en-US" sz="3600" b="1" dirty="0" smtClean="0"/>
              <a:t>asynchronous</a:t>
            </a:r>
            <a:r>
              <a:rPr lang="en-US" sz="3600" dirty="0" smtClean="0"/>
              <a:t>; your code is not run in order anymore, since you don’t know when the user will interact with your program!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Events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62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Sign up for notifications for key or mouse events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Implement the method corresponding to what event you care about (e.g. </a:t>
            </a:r>
            <a:r>
              <a:rPr lang="en-US" sz="3600" dirty="0" err="1" smtClean="0"/>
              <a:t>mousePressed</a:t>
            </a:r>
            <a:r>
              <a:rPr lang="en-US" sz="3600" dirty="0" smtClean="0"/>
              <a:t>, </a:t>
            </a:r>
            <a:r>
              <a:rPr lang="en-US" sz="3600" dirty="0" err="1" smtClean="0"/>
              <a:t>mouseMoved</a:t>
            </a:r>
            <a:r>
              <a:rPr lang="en-US" sz="3600" dirty="0" smtClean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Java will call that method whenever the corresponding event occurs.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Mouse Events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0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Add interactors in </a:t>
            </a:r>
            <a:r>
              <a:rPr lang="en-US" sz="3600" dirty="0" err="1" smtClean="0"/>
              <a:t>init</a:t>
            </a:r>
            <a:r>
              <a:rPr lang="en-US" sz="3600" dirty="0" smtClean="0"/>
              <a:t>()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addActionListeners</a:t>
            </a:r>
            <a:r>
              <a:rPr lang="en-US" sz="3600" dirty="0" smtClean="0"/>
              <a:t>() to listen for button presses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.</a:t>
            </a:r>
            <a:r>
              <a:rPr lang="en-US" sz="3600" dirty="0" err="1" smtClean="0"/>
              <a:t>addActionListener</a:t>
            </a:r>
            <a:r>
              <a:rPr lang="en-US" sz="3600" dirty="0" smtClean="0"/>
              <a:t>(this) on text fields for ENTER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Implement </a:t>
            </a:r>
            <a:r>
              <a:rPr lang="en-US" sz="3600" dirty="0" err="1" smtClean="0"/>
              <a:t>actionPerformed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Java will call </a:t>
            </a:r>
            <a:r>
              <a:rPr lang="en-US" sz="3600" dirty="0" err="1" smtClean="0"/>
              <a:t>actionPerformed</a:t>
            </a:r>
            <a:r>
              <a:rPr lang="en-US" sz="3600" dirty="0" smtClean="0"/>
              <a:t> whenever an action event occurs.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 smtClean="0">
                <a:latin typeface="Calibri"/>
                <a:cs typeface="Calibri"/>
              </a:rPr>
              <a:t>Interactors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1757362"/>
            <a:ext cx="12192000" cy="510063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().equals(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”My Button”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)) {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... equivalent to ...</a:t>
            </a:r>
            <a:endParaRPr lang="en-US" sz="20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e.getSource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myJButton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Interactors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06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60" y="1690688"/>
            <a:ext cx="7215079" cy="52155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Midsummer’s Night Lights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00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 a new </a:t>
            </a:r>
            <a:r>
              <a:rPr lang="en-US" sz="3600" dirty="0" smtClean="0"/>
              <a:t>light </a:t>
            </a:r>
            <a:r>
              <a:rPr lang="en-US" sz="3600" dirty="0" smtClean="0"/>
              <a:t>by clicking “Add Light”</a:t>
            </a:r>
          </a:p>
          <a:p>
            <a:r>
              <a:rPr lang="en-US" sz="3600" dirty="0" smtClean="0"/>
              <a:t>Every second, every light on screen changes to a new random color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7" y="3611100"/>
            <a:ext cx="11483585" cy="238204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Midsummer’s Night Lights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98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16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5" y="2885009"/>
            <a:ext cx="11999650" cy="224993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Instance Variables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6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9" y="2892686"/>
            <a:ext cx="10398014" cy="237770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Init</a:t>
            </a:r>
            <a:r>
              <a:rPr lang="en-US" sz="5071" dirty="0" smtClean="0">
                <a:latin typeface="Calibri"/>
                <a:cs typeface="Calibri"/>
              </a:rPr>
              <a:t>()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9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2170111"/>
            <a:ext cx="11432381" cy="38210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run()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1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Light”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)) {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bulb =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BULB_H_RADIUS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BULB_V_RADIUS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sz="2000" b="1" dirty="0" err="1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base =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sz="2000" b="1" dirty="0" err="1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BLACK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BULB_H_RADIUS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/ 2.0, y + 2*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BULB_V_RADIUS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6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Primitives: </a:t>
            </a:r>
            <a:r>
              <a:rPr lang="en-US" sz="3600" dirty="0" err="1" smtClean="0"/>
              <a:t>int</a:t>
            </a:r>
            <a:r>
              <a:rPr lang="en-US" sz="3600" dirty="0" smtClean="0"/>
              <a:t>, double, </a:t>
            </a:r>
            <a:r>
              <a:rPr lang="en-US" sz="3600" dirty="0" err="1" smtClean="0"/>
              <a:t>boolean</a:t>
            </a:r>
            <a:r>
              <a:rPr lang="en-US" sz="3600" dirty="0" smtClean="0"/>
              <a:t>, char,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b="1" dirty="0" smtClean="0"/>
              <a:t>Objects</a:t>
            </a:r>
            <a:r>
              <a:rPr lang="en-US" sz="3600" dirty="0" smtClean="0"/>
              <a:t>: </a:t>
            </a:r>
            <a:r>
              <a:rPr lang="en-US" sz="3600" dirty="0" err="1" smtClean="0"/>
              <a:t>GRect</a:t>
            </a:r>
            <a:r>
              <a:rPr lang="en-US" sz="3600" dirty="0" smtClean="0"/>
              <a:t>, </a:t>
            </a:r>
            <a:r>
              <a:rPr lang="en-US" sz="3600" dirty="0" err="1" smtClean="0"/>
              <a:t>GOval</a:t>
            </a:r>
            <a:r>
              <a:rPr lang="en-US" sz="3600" dirty="0" smtClean="0"/>
              <a:t>, </a:t>
            </a:r>
            <a:r>
              <a:rPr lang="en-US" sz="3600" dirty="0" err="1" smtClean="0"/>
              <a:t>GLine</a:t>
            </a:r>
            <a:r>
              <a:rPr lang="en-US" sz="3600" dirty="0" smtClean="0"/>
              <a:t>, </a:t>
            </a:r>
            <a:r>
              <a:rPr lang="en-US" sz="3600" dirty="0" err="1" smtClean="0"/>
              <a:t>int</a:t>
            </a:r>
            <a:r>
              <a:rPr lang="en-US" sz="3600" dirty="0" smtClean="0"/>
              <a:t>[], </a:t>
            </a:r>
            <a:r>
              <a:rPr lang="mr-IN" sz="3600" dirty="0" smtClean="0"/>
              <a:t>…</a:t>
            </a:r>
            <a:r>
              <a:rPr lang="en-US" sz="3600" dirty="0" smtClean="0"/>
              <a:t> (anything with </a:t>
            </a:r>
            <a:r>
              <a:rPr lang="en-US" sz="3600" b="1" dirty="0" smtClean="0"/>
              <a:t>new</a:t>
            </a:r>
            <a:r>
              <a:rPr lang="en-US" sz="3600" dirty="0" smtClean="0"/>
              <a:t>, and that you call methods on</a:t>
            </a:r>
            <a:r>
              <a:rPr lang="en-US" sz="3600" dirty="0" smtClean="0"/>
              <a:t>)</a:t>
            </a:r>
            <a:endParaRPr lang="en-US" sz="32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Primitives </a:t>
            </a:r>
            <a:r>
              <a:rPr lang="en-US" sz="5071" dirty="0" smtClean="0">
                <a:latin typeface="Calibri"/>
                <a:cs typeface="Calibri"/>
              </a:rPr>
              <a:t>and Objects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2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add(bulb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if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Light”)) {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(2*BULB_H_RADIUS, 2*BULB_V_RADIUS);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(BULB_BASE_SIZE, BULB_BASE_SIZE);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(true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Color.BLACK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BULB_H_RADIUS,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BULB_BASE_SIZE / 2.0, y + 2*BULB_V_RADIUS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().equals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Add 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Light”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)) {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bulb =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BULB_H_RADIUS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BULB_V_RADIUS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bulb.setFilled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bulb.setColor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sz="2000" b="1" dirty="0" err="1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base = </a:t>
            </a:r>
            <a:r>
              <a:rPr lang="en-US" sz="20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base.setFilled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base.setColor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sz="2000" b="1" dirty="0" err="1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BLACK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rgen.nextInt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(0, 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add(bulb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x </a:t>
            </a:r>
            <a:r>
              <a:rPr lang="mr-IN" sz="2000" b="1" dirty="0" smtClean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BULB_H_RADIUS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y);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add(base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, x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- 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BULB_BASE_SIZE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/ 2.0, y + 2*</a:t>
            </a:r>
            <a:r>
              <a:rPr lang="en-US" sz="20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BULB_V_RADIUS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bulbs.add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(bulb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When passing parameters, make a copy of whatever is on the stack.</a:t>
            </a:r>
            <a:endParaRPr lang="en-US" sz="3600" dirty="0" smtClean="0"/>
          </a:p>
          <a:p>
            <a:r>
              <a:rPr lang="en-US" sz="3600" b="1" dirty="0" smtClean="0"/>
              <a:t>Primitives:</a:t>
            </a:r>
            <a:r>
              <a:rPr lang="en-US" sz="3600" dirty="0" smtClean="0"/>
              <a:t> the </a:t>
            </a:r>
            <a:r>
              <a:rPr lang="en-US" sz="3600" i="1" dirty="0" smtClean="0"/>
              <a:t>actual value </a:t>
            </a:r>
            <a:r>
              <a:rPr lang="en-US" sz="3600" dirty="0" smtClean="0"/>
              <a:t>is on the stack (pass by value)</a:t>
            </a:r>
          </a:p>
          <a:p>
            <a:r>
              <a:rPr lang="en-US" sz="3600" b="1" dirty="0" smtClean="0"/>
              <a:t>Objects:</a:t>
            </a:r>
            <a:r>
              <a:rPr lang="en-US" sz="3600" dirty="0" smtClean="0"/>
              <a:t> a </a:t>
            </a:r>
            <a:r>
              <a:rPr lang="en-US" sz="3600" i="1" dirty="0" smtClean="0"/>
              <a:t>heap address</a:t>
            </a:r>
            <a:r>
              <a:rPr lang="en-US" sz="3600" dirty="0" smtClean="0"/>
              <a:t> where the information lives is on the stack. (pass by reference)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Parameters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24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4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(x); 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x is still 2!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y)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y += 2;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Parameters</a:t>
            </a:r>
            <a:r>
              <a:rPr lang="en-US" sz="5071" smtClean="0">
                <a:latin typeface="Calibri"/>
                <a:cs typeface="Calibri"/>
              </a:rPr>
              <a:t>: Primitives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3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5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(0,0,50,50);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 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is blue!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Parameters</a:t>
            </a:r>
            <a:r>
              <a:rPr lang="en-US" sz="5071" smtClean="0">
                <a:latin typeface="Calibri"/>
                <a:cs typeface="Calibri"/>
              </a:rPr>
              <a:t>: Objects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Approaching program traces</a:t>
            </a:r>
          </a:p>
          <a:p>
            <a:pPr lvl="1"/>
            <a:r>
              <a:rPr lang="en-US" sz="3200" dirty="0" smtClean="0"/>
              <a:t>Local variables are </a:t>
            </a:r>
            <a:r>
              <a:rPr lang="en-US" sz="3200" i="1" dirty="0" smtClean="0"/>
              <a:t>separate</a:t>
            </a:r>
            <a:r>
              <a:rPr lang="en-US" sz="3200" dirty="0" smtClean="0"/>
              <a:t> across methods</a:t>
            </a:r>
          </a:p>
          <a:p>
            <a:pPr lvl="1"/>
            <a:r>
              <a:rPr lang="en-US" sz="3200" dirty="0" smtClean="0"/>
              <a:t>Parameters are just assigned names by the order in which they’re passed</a:t>
            </a:r>
          </a:p>
          <a:p>
            <a:pPr lvl="1"/>
            <a:r>
              <a:rPr lang="en-US" sz="3200" dirty="0" smtClean="0"/>
              <a:t>Write values above variable names as you go through the program (or draw stack frame boxes)</a:t>
            </a:r>
          </a:p>
          <a:p>
            <a:pPr lvl="1"/>
            <a:r>
              <a:rPr lang="en-US" sz="3200" dirty="0" smtClean="0"/>
              <a:t>Pass-by-reference vs. pass-by-value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Program Traces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3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/>
                <a:gridCol w="1067329"/>
                <a:gridCol w="1067329"/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Input to </a:t>
            </a:r>
            <a:r>
              <a:rPr lang="en-US" sz="2600" b="1" dirty="0" smtClean="0"/>
              <a:t>mystery()</a:t>
            </a:r>
            <a:endParaRPr lang="en-US" sz="2600" dirty="0" smtClean="0"/>
          </a:p>
          <a:p>
            <a:pPr algn="ctr"/>
            <a:r>
              <a:rPr lang="en-US" sz="2600" dirty="0" smtClean="0"/>
              <a:t>What is </a:t>
            </a:r>
            <a:r>
              <a:rPr lang="en-US" sz="2600" b="1" dirty="0" err="1" smtClean="0"/>
              <a:t>arr</a:t>
            </a:r>
            <a:r>
              <a:rPr lang="en-US" sz="2600" dirty="0" smtClean="0"/>
              <a:t> after?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Take 1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484155"/>
            <a:ext cx="7449458" cy="58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7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/>
                <a:gridCol w="1067329"/>
                <a:gridCol w="1067329"/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Input to </a:t>
            </a:r>
            <a:r>
              <a:rPr lang="en-US" sz="2600" b="1" dirty="0" smtClean="0"/>
              <a:t>mystery()</a:t>
            </a:r>
            <a:endParaRPr lang="en-US" sz="2600" dirty="0" smtClean="0"/>
          </a:p>
          <a:p>
            <a:pPr algn="ctr"/>
            <a:r>
              <a:rPr lang="en-US" sz="2600" dirty="0" smtClean="0"/>
              <a:t>What is </a:t>
            </a:r>
            <a:r>
              <a:rPr lang="en-US" sz="2600" b="1" dirty="0" err="1" smtClean="0"/>
              <a:t>arr</a:t>
            </a:r>
            <a:r>
              <a:rPr lang="en-US" sz="2600" dirty="0" smtClean="0"/>
              <a:t> after?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Take 2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3" y="393700"/>
            <a:ext cx="7721601" cy="60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 smtClean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  <a:endParaRPr lang="en-US" sz="7000" dirty="0">
              <a:latin typeface="Harrington" charset="0"/>
              <a:ea typeface="Harrington" charset="0"/>
              <a:cs typeface="Harringto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9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1384995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smtClean="0"/>
              <a:t>Event Drive Programs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931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517</Words>
  <Application>Microsoft Macintosh PowerPoint</Application>
  <PresentationFormat>Widescreen</PresentationFormat>
  <Paragraphs>274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Courier</vt:lpstr>
      <vt:lpstr>Harrington</vt:lpstr>
      <vt:lpstr>Mangal</vt:lpstr>
      <vt:lpstr>Arial</vt:lpstr>
      <vt:lpstr>Office Theme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Primitives, Objects, and Heap/Stack</dc:title>
  <dc:creator>Chris James Piech</dc:creator>
  <cp:lastModifiedBy>Chris James Piech</cp:lastModifiedBy>
  <cp:revision>1</cp:revision>
  <dcterms:created xsi:type="dcterms:W3CDTF">2017-03-18T20:36:01Z</dcterms:created>
  <dcterms:modified xsi:type="dcterms:W3CDTF">2017-03-18T20:46:23Z</dcterms:modified>
</cp:coreProperties>
</file>